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jsnDWsmnvcfdOpLULrQ5+BMN8i/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9AD6"/>
    <a:srgbClr val="AED13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70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ehermolin@fhc-chc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"/>
          <p:cNvSpPr/>
          <p:nvPr/>
        </p:nvSpPr>
        <p:spPr>
          <a:xfrm>
            <a:off x="6025479" y="1884860"/>
            <a:ext cx="2959800" cy="270726"/>
          </a:xfrm>
          <a:prstGeom prst="rect">
            <a:avLst/>
          </a:prstGeom>
          <a:solidFill>
            <a:srgbClr val="1E9AD6"/>
          </a:solidFill>
          <a:ln>
            <a:noFill/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Outcomes and Measures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6033012" y="2203123"/>
            <a:ext cx="2959800" cy="11181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70298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"/>
          <p:cNvSpPr/>
          <p:nvPr/>
        </p:nvSpPr>
        <p:spPr>
          <a:xfrm>
            <a:off x="148374" y="842631"/>
            <a:ext cx="2077800" cy="199990"/>
          </a:xfrm>
          <a:prstGeom prst="rect">
            <a:avLst/>
          </a:prstGeom>
          <a:solidFill>
            <a:srgbClr val="1E9AD6"/>
          </a:solidFill>
          <a:ln>
            <a:noFill/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2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Initiative Name</a:t>
            </a:r>
            <a:endParaRPr sz="10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/>
          <p:nvPr/>
        </p:nvSpPr>
        <p:spPr>
          <a:xfrm>
            <a:off x="2268323" y="847795"/>
            <a:ext cx="6751500" cy="171213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6048074" y="2230722"/>
            <a:ext cx="2959800" cy="1060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"/>
          <p:cNvSpPr/>
          <p:nvPr/>
        </p:nvSpPr>
        <p:spPr>
          <a:xfrm>
            <a:off x="152396" y="3332036"/>
            <a:ext cx="2800500" cy="331593"/>
          </a:xfrm>
          <a:prstGeom prst="rect">
            <a:avLst/>
          </a:prstGeom>
          <a:solidFill>
            <a:srgbClr val="1E9AD6"/>
          </a:solidFill>
          <a:ln>
            <a:noFill/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Existing Synergies/ Services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/>
          <p:nvPr/>
        </p:nvSpPr>
        <p:spPr>
          <a:xfrm>
            <a:off x="3156297" y="3332036"/>
            <a:ext cx="2707800" cy="331594"/>
          </a:xfrm>
          <a:prstGeom prst="rect">
            <a:avLst/>
          </a:prstGeom>
          <a:solidFill>
            <a:srgbClr val="1E9AD6"/>
          </a:solidFill>
          <a:ln>
            <a:noFill/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Budget Needed </a:t>
            </a:r>
            <a:r>
              <a:rPr lang="en" sz="1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CA" sz="10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until March 31, 2021)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"/>
          <p:cNvSpPr/>
          <p:nvPr/>
        </p:nvSpPr>
        <p:spPr>
          <a:xfrm>
            <a:off x="152396" y="3718107"/>
            <a:ext cx="2800500" cy="134842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70298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"/>
          <p:cNvSpPr/>
          <p:nvPr/>
        </p:nvSpPr>
        <p:spPr>
          <a:xfrm>
            <a:off x="3144864" y="3717185"/>
            <a:ext cx="2707800" cy="134842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70298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"/>
          <p:cNvSpPr/>
          <p:nvPr/>
        </p:nvSpPr>
        <p:spPr>
          <a:xfrm>
            <a:off x="6048074" y="3704307"/>
            <a:ext cx="2958300" cy="134842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70298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"/>
          <p:cNvSpPr txBox="1"/>
          <p:nvPr/>
        </p:nvSpPr>
        <p:spPr>
          <a:xfrm>
            <a:off x="170055" y="3718560"/>
            <a:ext cx="2800500" cy="1350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41404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"/>
          <p:cNvSpPr txBox="1"/>
          <p:nvPr/>
        </p:nvSpPr>
        <p:spPr>
          <a:xfrm>
            <a:off x="3164179" y="3685974"/>
            <a:ext cx="2707800" cy="1420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 txBox="1"/>
          <p:nvPr/>
        </p:nvSpPr>
        <p:spPr>
          <a:xfrm>
            <a:off x="6026979" y="3685974"/>
            <a:ext cx="2958300" cy="1366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050" b="0" i="1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Note: These resources should already be in place so there is little to no ramp up time needed. </a:t>
            </a:r>
            <a:endParaRPr sz="1050" b="0" i="1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6019490" y="3335390"/>
            <a:ext cx="2958300" cy="328240"/>
          </a:xfrm>
          <a:prstGeom prst="rect">
            <a:avLst/>
          </a:prstGeom>
          <a:solidFill>
            <a:srgbClr val="1E9AD6"/>
          </a:solidFill>
          <a:ln>
            <a:noFill/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Human Resources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 txBox="1"/>
          <p:nvPr/>
        </p:nvSpPr>
        <p:spPr>
          <a:xfrm>
            <a:off x="163037" y="2175902"/>
            <a:ext cx="5698500" cy="11181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0375" marR="0" lvl="0" indent="-371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7F80"/>
              </a:buClr>
              <a:buSzPts val="1400"/>
              <a:buFont typeface="Times"/>
              <a:buNone/>
            </a:pPr>
            <a:endParaRPr sz="1400" b="0" i="0" u="none" strike="noStrike" cap="none">
              <a:solidFill>
                <a:srgbClr val="70298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60375" marR="0" lvl="0" indent="-371475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477F80"/>
              </a:buClr>
              <a:buSzPts val="1400"/>
              <a:buFont typeface="Times"/>
              <a:buNone/>
            </a:pPr>
            <a:endParaRPr sz="1400" b="0" i="0" u="none" strike="noStrike" cap="none">
              <a:solidFill>
                <a:srgbClr val="70298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60375" marR="0" lvl="0" indent="-358775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477F80"/>
              </a:buClr>
              <a:buSzPts val="1600"/>
              <a:buFont typeface="Times"/>
              <a:buNone/>
            </a:pPr>
            <a:endParaRPr sz="1600" b="0" i="0" u="none" strike="noStrike" cap="none">
              <a:solidFill>
                <a:srgbClr val="70298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149932" y="1895536"/>
            <a:ext cx="5719200" cy="246341"/>
          </a:xfrm>
          <a:prstGeom prst="rect">
            <a:avLst/>
          </a:prstGeom>
          <a:solidFill>
            <a:srgbClr val="1E9AD6"/>
          </a:solidFill>
          <a:ln>
            <a:noFill/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Initiative Description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 txBox="1"/>
          <p:nvPr/>
        </p:nvSpPr>
        <p:spPr>
          <a:xfrm>
            <a:off x="170054" y="2175910"/>
            <a:ext cx="5682609" cy="1118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41404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-682171" y="6356350"/>
            <a:ext cx="9369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36B6966-3D20-4C71-A76A-CD4DED15FC5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143" b="9921"/>
          <a:stretch/>
        </p:blipFill>
        <p:spPr>
          <a:xfrm>
            <a:off x="1651743" y="-37307"/>
            <a:ext cx="5694042" cy="645751"/>
          </a:xfrm>
          <a:prstGeom prst="rect">
            <a:avLst/>
          </a:prstGeom>
        </p:spPr>
      </p:pic>
      <p:sp>
        <p:nvSpPr>
          <p:cNvPr id="54" name="Google Shape;54;p1"/>
          <p:cNvSpPr txBox="1"/>
          <p:nvPr/>
        </p:nvSpPr>
        <p:spPr>
          <a:xfrm>
            <a:off x="485562" y="630045"/>
            <a:ext cx="8931831" cy="176776"/>
          </a:xfrm>
          <a:prstGeom prst="rect">
            <a:avLst/>
          </a:prstGeom>
          <a:noFill/>
          <a:ln>
            <a:noFill/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1200" dirty="0"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Project </a:t>
            </a:r>
            <a:r>
              <a:rPr lang="en-CA" sz="1200" dirty="0"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and CHA </a:t>
            </a:r>
            <a:r>
              <a:rPr lang="en" sz="1200" dirty="0"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Proposal Template: </a:t>
            </a:r>
            <a:r>
              <a:rPr lang="en-CA" sz="1200" dirty="0"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Please use one form per project and submit as PPT or PDF to </a:t>
            </a:r>
            <a:r>
              <a:rPr lang="en-CA" sz="1200" dirty="0">
                <a:latin typeface="Calibri" panose="020F0502020204030204" pitchFamily="34" charset="0"/>
                <a:cs typeface="Calibri" panose="020F0502020204030204" pitchFamily="34" charset="0"/>
                <a:sym typeface="Calibri"/>
                <a:hlinkClick r:id="rId4"/>
              </a:rPr>
              <a:t>ehermolin@fhc-chc.com</a:t>
            </a:r>
            <a:r>
              <a:rPr lang="en-CA" sz="1200" dirty="0"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. </a:t>
            </a:r>
            <a:endParaRPr sz="1200" dirty="0"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2" name="Google Shape;57;p1">
            <a:extLst>
              <a:ext uri="{FF2B5EF4-FFF2-40B4-BE49-F238E27FC236}">
                <a16:creationId xmlns:a16="http://schemas.microsoft.com/office/drawing/2014/main" id="{FE2E378F-1C29-4163-AF4F-0305D2C2F063}"/>
              </a:ext>
            </a:extLst>
          </p:cNvPr>
          <p:cNvSpPr/>
          <p:nvPr/>
        </p:nvSpPr>
        <p:spPr>
          <a:xfrm>
            <a:off x="148374" y="1303343"/>
            <a:ext cx="2077800" cy="154178"/>
          </a:xfrm>
          <a:prstGeom prst="rect">
            <a:avLst/>
          </a:prstGeom>
          <a:solidFill>
            <a:srgbClr val="1E9AD6"/>
          </a:solidFill>
          <a:ln>
            <a:noFill/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SzPts val="1800"/>
            </a:pPr>
            <a:r>
              <a:rPr lang="en-US" sz="1100" b="1" dirty="0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Health System Recovery (select)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58;p1">
            <a:extLst>
              <a:ext uri="{FF2B5EF4-FFF2-40B4-BE49-F238E27FC236}">
                <a16:creationId xmlns:a16="http://schemas.microsoft.com/office/drawing/2014/main" id="{444A68E8-73DD-415F-82DE-832A5BC38107}"/>
              </a:ext>
            </a:extLst>
          </p:cNvPr>
          <p:cNvSpPr/>
          <p:nvPr/>
        </p:nvSpPr>
        <p:spPr>
          <a:xfrm>
            <a:off x="2274996" y="1323108"/>
            <a:ext cx="6751499" cy="131228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1400"/>
            </a:pPr>
            <a:r>
              <a:rPr lang="en-US" sz="9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  ) Community Outreach and Education </a:t>
            </a:r>
            <a:r>
              <a:rPr lang="en-US" sz="900" dirty="0">
                <a:latin typeface="Calibri"/>
                <a:ea typeface="Calibri"/>
                <a:cs typeface="Calibri"/>
                <a:sym typeface="Calibri"/>
              </a:rPr>
              <a:t>(  ) Access </a:t>
            </a:r>
            <a:r>
              <a:rPr lang="en-US" sz="9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Testing/Vaccination </a:t>
            </a:r>
            <a:r>
              <a:rPr lang="en-US" sz="900" dirty="0">
                <a:latin typeface="Calibri"/>
                <a:ea typeface="Calibri"/>
                <a:cs typeface="Calibri"/>
                <a:sym typeface="Calibri"/>
              </a:rPr>
              <a:t>(  ) Wraparound </a:t>
            </a:r>
            <a:r>
              <a:rPr lang="en-US" sz="9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Supports </a:t>
            </a:r>
            <a:endParaRPr sz="9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57;p1">
            <a:extLst>
              <a:ext uri="{FF2B5EF4-FFF2-40B4-BE49-F238E27FC236}">
                <a16:creationId xmlns:a16="http://schemas.microsoft.com/office/drawing/2014/main" id="{15A4E41C-8ED9-49C7-B13C-AD210EE0D1D6}"/>
              </a:ext>
            </a:extLst>
          </p:cNvPr>
          <p:cNvSpPr/>
          <p:nvPr/>
        </p:nvSpPr>
        <p:spPr>
          <a:xfrm>
            <a:off x="148374" y="1677422"/>
            <a:ext cx="2077800" cy="176776"/>
          </a:xfrm>
          <a:prstGeom prst="rect">
            <a:avLst/>
          </a:prstGeom>
          <a:solidFill>
            <a:srgbClr val="1E9AD6"/>
          </a:solidFill>
          <a:ln>
            <a:noFill/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200" b="1" dirty="0" err="1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Neighbourhood</a:t>
            </a:r>
            <a:r>
              <a:rPr lang="en-US" sz="1200" b="1" dirty="0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 (select)</a:t>
            </a:r>
            <a:endParaRPr sz="10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58;p1">
            <a:extLst>
              <a:ext uri="{FF2B5EF4-FFF2-40B4-BE49-F238E27FC236}">
                <a16:creationId xmlns:a16="http://schemas.microsoft.com/office/drawing/2014/main" id="{24357E58-CDFA-4255-8E2C-3406E1A26D86}"/>
              </a:ext>
            </a:extLst>
          </p:cNvPr>
          <p:cNvSpPr/>
          <p:nvPr/>
        </p:nvSpPr>
        <p:spPr>
          <a:xfrm>
            <a:off x="2274995" y="1709623"/>
            <a:ext cx="6751499" cy="131228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1400"/>
            </a:pPr>
            <a:r>
              <a:rPr lang="en-US" sz="900" dirty="0">
                <a:latin typeface="Calibri"/>
                <a:ea typeface="Calibri"/>
                <a:cs typeface="Calibri"/>
                <a:sym typeface="Calibri"/>
              </a:rPr>
              <a:t>(  ) Oakridge</a:t>
            </a:r>
            <a:r>
              <a:rPr lang="en-US" sz="9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dirty="0">
                <a:latin typeface="Calibri"/>
                <a:ea typeface="Calibri"/>
                <a:cs typeface="Calibri"/>
                <a:sym typeface="Calibri"/>
              </a:rPr>
              <a:t>(  ) </a:t>
            </a:r>
            <a:r>
              <a:rPr lang="en-US" sz="9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Warden Woods </a:t>
            </a:r>
            <a:r>
              <a:rPr lang="en-US" sz="900" dirty="0">
                <a:latin typeface="Calibri"/>
                <a:ea typeface="Calibri"/>
                <a:cs typeface="Calibri"/>
                <a:sym typeface="Calibri"/>
              </a:rPr>
              <a:t>(  ) Taylor </a:t>
            </a:r>
            <a:r>
              <a:rPr lang="en-US" sz="9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Massey</a:t>
            </a:r>
            <a:r>
              <a:rPr lang="en-US" sz="900" dirty="0"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sz="9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Crescent Town </a:t>
            </a:r>
            <a:r>
              <a:rPr lang="en-US" sz="900" dirty="0">
                <a:latin typeface="Calibri"/>
                <a:ea typeface="Calibri"/>
                <a:cs typeface="Calibri"/>
                <a:sym typeface="Calibri"/>
              </a:rPr>
              <a:t>(  ) </a:t>
            </a:r>
            <a:r>
              <a:rPr lang="en-US" sz="900" dirty="0" err="1">
                <a:latin typeface="Calibri"/>
                <a:ea typeface="Calibri"/>
                <a:cs typeface="Calibri"/>
                <a:sym typeface="Calibri"/>
              </a:rPr>
              <a:t>Flemingdon</a:t>
            </a:r>
            <a:r>
              <a:rPr lang="en-US" sz="9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Park </a:t>
            </a:r>
            <a:r>
              <a:rPr lang="en-US" sz="900" dirty="0">
                <a:latin typeface="Calibri"/>
                <a:ea typeface="Calibri"/>
                <a:cs typeface="Calibri"/>
                <a:sym typeface="Calibri"/>
              </a:rPr>
              <a:t>(  ) Thorncliffe </a:t>
            </a:r>
            <a:r>
              <a:rPr lang="en-US" sz="9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Park, Other:</a:t>
            </a:r>
            <a:endParaRPr sz="9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57;p1">
            <a:extLst>
              <a:ext uri="{FF2B5EF4-FFF2-40B4-BE49-F238E27FC236}">
                <a16:creationId xmlns:a16="http://schemas.microsoft.com/office/drawing/2014/main" id="{232BD97D-8D82-4BCB-978F-0A49B6676995}"/>
              </a:ext>
            </a:extLst>
          </p:cNvPr>
          <p:cNvSpPr/>
          <p:nvPr/>
        </p:nvSpPr>
        <p:spPr>
          <a:xfrm>
            <a:off x="148374" y="1074551"/>
            <a:ext cx="2077800" cy="199990"/>
          </a:xfrm>
          <a:prstGeom prst="rect">
            <a:avLst/>
          </a:prstGeom>
          <a:solidFill>
            <a:srgbClr val="1E9AD6"/>
          </a:solidFill>
          <a:ln>
            <a:noFill/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CA" sz="12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Organization and Contact</a:t>
            </a:r>
            <a:endParaRPr sz="10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58;p1">
            <a:extLst>
              <a:ext uri="{FF2B5EF4-FFF2-40B4-BE49-F238E27FC236}">
                <a16:creationId xmlns:a16="http://schemas.microsoft.com/office/drawing/2014/main" id="{1CB362B9-0950-48FC-A2EE-415E8A874218}"/>
              </a:ext>
            </a:extLst>
          </p:cNvPr>
          <p:cNvSpPr/>
          <p:nvPr/>
        </p:nvSpPr>
        <p:spPr>
          <a:xfrm>
            <a:off x="2259991" y="1080705"/>
            <a:ext cx="6751500" cy="171213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57;p1">
            <a:extLst>
              <a:ext uri="{FF2B5EF4-FFF2-40B4-BE49-F238E27FC236}">
                <a16:creationId xmlns:a16="http://schemas.microsoft.com/office/drawing/2014/main" id="{63CDF491-5DCD-48E0-A9A9-08CD111EC592}"/>
              </a:ext>
            </a:extLst>
          </p:cNvPr>
          <p:cNvSpPr/>
          <p:nvPr/>
        </p:nvSpPr>
        <p:spPr>
          <a:xfrm>
            <a:off x="141703" y="1476920"/>
            <a:ext cx="2077800" cy="176776"/>
          </a:xfrm>
          <a:prstGeom prst="rect">
            <a:avLst/>
          </a:prstGeom>
          <a:solidFill>
            <a:srgbClr val="1E9AD6"/>
          </a:solidFill>
          <a:ln>
            <a:noFill/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200" b="1" dirty="0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Phase 3 Priority</a:t>
            </a:r>
            <a:endParaRPr sz="10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58;p1">
            <a:extLst>
              <a:ext uri="{FF2B5EF4-FFF2-40B4-BE49-F238E27FC236}">
                <a16:creationId xmlns:a16="http://schemas.microsoft.com/office/drawing/2014/main" id="{72EA2851-15D1-4524-A28A-7FA4075130AA}"/>
              </a:ext>
            </a:extLst>
          </p:cNvPr>
          <p:cNvSpPr/>
          <p:nvPr/>
        </p:nvSpPr>
        <p:spPr>
          <a:xfrm>
            <a:off x="2268324" y="1509121"/>
            <a:ext cx="6751499" cy="131228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1400"/>
            </a:pPr>
            <a:r>
              <a:rPr lang="en-US" sz="900" dirty="0">
                <a:latin typeface="Calibri"/>
                <a:ea typeface="Calibri"/>
                <a:cs typeface="Calibri"/>
                <a:sym typeface="Calibri"/>
              </a:rPr>
              <a:t>(  ) Mental Health, (  ) Isolation and access to on-line programs, (   ) CHA work, Ot</a:t>
            </a:r>
            <a:r>
              <a:rPr lang="en-US" sz="9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her:</a:t>
            </a:r>
            <a:endParaRPr sz="9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147</Words>
  <Application>Microsoft Office PowerPoint</Application>
  <PresentationFormat>On-screen Show (16:9)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Elissa Hermolin</dc:creator>
  <cp:lastModifiedBy>Elissa Hermolin</cp:lastModifiedBy>
  <cp:revision>13</cp:revision>
  <dcterms:modified xsi:type="dcterms:W3CDTF">2022-01-11T23:15:35Z</dcterms:modified>
</cp:coreProperties>
</file>