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snDWsmnvcfdOpLULrQ5+BMN8i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AD6"/>
    <a:srgbClr val="AED13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70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customschemas.google.com/relationships/presentationmetadata" Target="metadata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hermolin@fhc-chc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/>
          <p:nvPr/>
        </p:nvSpPr>
        <p:spPr>
          <a:xfrm>
            <a:off x="6025479" y="1884860"/>
            <a:ext cx="2959800" cy="270726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Outcomes and Measures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6033012" y="2203123"/>
            <a:ext cx="2959800" cy="11181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7029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148374" y="842631"/>
            <a:ext cx="2077800" cy="199990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2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Initiative Name</a:t>
            </a:r>
            <a:endParaRPr sz="10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2268323" y="847795"/>
            <a:ext cx="6751500" cy="171213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6048074" y="2230722"/>
            <a:ext cx="2959800" cy="1060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1400"/>
            </a:pPr>
            <a:r>
              <a:rPr lang="en-US" sz="900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Note: Please include program timelines.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152396" y="3332036"/>
            <a:ext cx="2800500" cy="331593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Existing Synergies/ Services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3156297" y="3332036"/>
            <a:ext cx="2707800" cy="331594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Budget Needed </a:t>
            </a:r>
            <a:r>
              <a:rPr lang="en" sz="1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CA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until March 31, 2022)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152396" y="3718107"/>
            <a:ext cx="2800500" cy="134842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7029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3144864" y="3717185"/>
            <a:ext cx="2707800" cy="134842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7029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6048074" y="3704307"/>
            <a:ext cx="2958300" cy="134842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7029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170055" y="3718560"/>
            <a:ext cx="2800500" cy="1350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41404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3164179" y="3685974"/>
            <a:ext cx="2707800" cy="1420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6026979" y="3685974"/>
            <a:ext cx="2958300" cy="1366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1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19490" y="3335390"/>
            <a:ext cx="2958300" cy="328240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Human Resources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163037" y="2175902"/>
            <a:ext cx="5698500" cy="11181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0375" marR="0" lvl="0" indent="-371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7F80"/>
              </a:buClr>
              <a:buSzPts val="1400"/>
              <a:buFont typeface="Times"/>
              <a:buNone/>
            </a:pPr>
            <a:endParaRPr sz="1400" b="0" i="0" u="none" strike="noStrike" cap="none">
              <a:solidFill>
                <a:srgbClr val="70298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60375" marR="0" lvl="0" indent="-371475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77F80"/>
              </a:buClr>
              <a:buSzPts val="1400"/>
              <a:buFont typeface="Times"/>
              <a:buNone/>
            </a:pPr>
            <a:endParaRPr sz="1400" b="0" i="0" u="none" strike="noStrike" cap="none">
              <a:solidFill>
                <a:srgbClr val="70298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60375" marR="0" lvl="0" indent="-358775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77F80"/>
              </a:buClr>
              <a:buSzPts val="1600"/>
              <a:buFont typeface="Times"/>
              <a:buNone/>
            </a:pPr>
            <a:endParaRPr sz="1600" b="0" i="0" u="none" strike="noStrike" cap="none">
              <a:solidFill>
                <a:srgbClr val="7029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149932" y="1895536"/>
            <a:ext cx="5719200" cy="246341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Initiative Description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170054" y="2175910"/>
            <a:ext cx="5682609" cy="11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41404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-682171" y="6356350"/>
            <a:ext cx="9369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36B6966-3D20-4C71-A76A-CD4DED15FC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43" b="9921"/>
          <a:stretch/>
        </p:blipFill>
        <p:spPr>
          <a:xfrm>
            <a:off x="1651743" y="-37307"/>
            <a:ext cx="5694042" cy="645751"/>
          </a:xfrm>
          <a:prstGeom prst="rect">
            <a:avLst/>
          </a:prstGeom>
        </p:spPr>
      </p:pic>
      <p:sp>
        <p:nvSpPr>
          <p:cNvPr id="54" name="Google Shape;54;p1"/>
          <p:cNvSpPr txBox="1"/>
          <p:nvPr/>
        </p:nvSpPr>
        <p:spPr>
          <a:xfrm>
            <a:off x="485562" y="630045"/>
            <a:ext cx="8931831" cy="176776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2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Project </a:t>
            </a:r>
            <a:r>
              <a:rPr lang="en-CA" sz="12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and CHA </a:t>
            </a:r>
            <a:r>
              <a:rPr lang="en" sz="12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Proposal Template: </a:t>
            </a:r>
            <a:r>
              <a:rPr lang="en-CA" sz="12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Please use one form per project and submit as PPT or PDF to </a:t>
            </a:r>
            <a:r>
              <a:rPr lang="en-CA" sz="12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  <a:hlinkClick r:id="rId4"/>
              </a:rPr>
              <a:t>ehermolin@fhc-chc.com</a:t>
            </a:r>
            <a:r>
              <a:rPr lang="en-CA" sz="12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. 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2" name="Google Shape;57;p1">
            <a:extLst>
              <a:ext uri="{FF2B5EF4-FFF2-40B4-BE49-F238E27FC236}">
                <a16:creationId xmlns:a16="http://schemas.microsoft.com/office/drawing/2014/main" id="{FE2E378F-1C29-4163-AF4F-0305D2C2F063}"/>
              </a:ext>
            </a:extLst>
          </p:cNvPr>
          <p:cNvSpPr/>
          <p:nvPr/>
        </p:nvSpPr>
        <p:spPr>
          <a:xfrm>
            <a:off x="148374" y="1303343"/>
            <a:ext cx="2077800" cy="154178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SzPts val="1800"/>
            </a:pPr>
            <a:r>
              <a:rPr lang="en-US" sz="1100" b="1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Health System Recovery (select)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58;p1">
            <a:extLst>
              <a:ext uri="{FF2B5EF4-FFF2-40B4-BE49-F238E27FC236}">
                <a16:creationId xmlns:a16="http://schemas.microsoft.com/office/drawing/2014/main" id="{444A68E8-73DD-415F-82DE-832A5BC38107}"/>
              </a:ext>
            </a:extLst>
          </p:cNvPr>
          <p:cNvSpPr/>
          <p:nvPr/>
        </p:nvSpPr>
        <p:spPr>
          <a:xfrm>
            <a:off x="2274996" y="1323108"/>
            <a:ext cx="6751499" cy="131228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1400"/>
            </a:pPr>
            <a:r>
              <a:rPr lang="en-US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  ) Community Engagement, Outreach and Education </a:t>
            </a:r>
            <a:r>
              <a:rPr lang="en-US" sz="900" dirty="0">
                <a:latin typeface="Calibri"/>
                <a:ea typeface="Calibri"/>
                <a:cs typeface="Calibri"/>
                <a:sym typeface="Calibri"/>
              </a:rPr>
              <a:t>(  ) Access </a:t>
            </a:r>
            <a:r>
              <a:rPr lang="en-US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Care including Testing/Vaccination </a:t>
            </a:r>
            <a:r>
              <a:rPr lang="en-US" sz="900" dirty="0">
                <a:latin typeface="Calibri"/>
                <a:ea typeface="Calibri"/>
                <a:cs typeface="Calibri"/>
                <a:sym typeface="Calibri"/>
              </a:rPr>
              <a:t>(  ) Wraparound </a:t>
            </a:r>
            <a:r>
              <a:rPr lang="en-US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Supports </a:t>
            </a:r>
            <a:r>
              <a:rPr lang="en-US" sz="900" dirty="0">
                <a:latin typeface="Calibri"/>
                <a:ea typeface="Calibri"/>
                <a:cs typeface="Calibri"/>
                <a:sym typeface="Calibri"/>
              </a:rPr>
              <a:t>(  ) Advocacy  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57;p1">
            <a:extLst>
              <a:ext uri="{FF2B5EF4-FFF2-40B4-BE49-F238E27FC236}">
                <a16:creationId xmlns:a16="http://schemas.microsoft.com/office/drawing/2014/main" id="{15A4E41C-8ED9-49C7-B13C-AD210EE0D1D6}"/>
              </a:ext>
            </a:extLst>
          </p:cNvPr>
          <p:cNvSpPr/>
          <p:nvPr/>
        </p:nvSpPr>
        <p:spPr>
          <a:xfrm>
            <a:off x="148374" y="1677422"/>
            <a:ext cx="2077800" cy="176776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SzPts val="1800"/>
            </a:pPr>
            <a:r>
              <a:rPr lang="en-US" sz="1200" b="1" dirty="0" err="1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Neighbourhood</a:t>
            </a: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1050" b="1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(select)</a:t>
            </a:r>
            <a:endParaRPr sz="10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58;p1">
            <a:extLst>
              <a:ext uri="{FF2B5EF4-FFF2-40B4-BE49-F238E27FC236}">
                <a16:creationId xmlns:a16="http://schemas.microsoft.com/office/drawing/2014/main" id="{24357E58-CDFA-4255-8E2C-3406E1A26D86}"/>
              </a:ext>
            </a:extLst>
          </p:cNvPr>
          <p:cNvSpPr/>
          <p:nvPr/>
        </p:nvSpPr>
        <p:spPr>
          <a:xfrm>
            <a:off x="2274995" y="1709623"/>
            <a:ext cx="6751499" cy="131228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1400"/>
            </a:pP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(  ) Oakridge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(  ) 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Warden Woods 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(  ) Taylor 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Massey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Crescent Town 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(  ) Flemingdon 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Park 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(  ) Thorncliffe 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Park, 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(  ) Victoria Village, Other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57;p1">
            <a:extLst>
              <a:ext uri="{FF2B5EF4-FFF2-40B4-BE49-F238E27FC236}">
                <a16:creationId xmlns:a16="http://schemas.microsoft.com/office/drawing/2014/main" id="{232BD97D-8D82-4BCB-978F-0A49B6676995}"/>
              </a:ext>
            </a:extLst>
          </p:cNvPr>
          <p:cNvSpPr/>
          <p:nvPr/>
        </p:nvSpPr>
        <p:spPr>
          <a:xfrm>
            <a:off x="148374" y="1074551"/>
            <a:ext cx="2077800" cy="199990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CA" sz="12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Organization and Contact</a:t>
            </a:r>
            <a:endParaRPr sz="10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58;p1">
            <a:extLst>
              <a:ext uri="{FF2B5EF4-FFF2-40B4-BE49-F238E27FC236}">
                <a16:creationId xmlns:a16="http://schemas.microsoft.com/office/drawing/2014/main" id="{1CB362B9-0950-48FC-A2EE-415E8A874218}"/>
              </a:ext>
            </a:extLst>
          </p:cNvPr>
          <p:cNvSpPr/>
          <p:nvPr/>
        </p:nvSpPr>
        <p:spPr>
          <a:xfrm>
            <a:off x="2259991" y="1080705"/>
            <a:ext cx="6751500" cy="171213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57;p1">
            <a:extLst>
              <a:ext uri="{FF2B5EF4-FFF2-40B4-BE49-F238E27FC236}">
                <a16:creationId xmlns:a16="http://schemas.microsoft.com/office/drawing/2014/main" id="{63CDF491-5DCD-48E0-A9A9-08CD111EC592}"/>
              </a:ext>
            </a:extLst>
          </p:cNvPr>
          <p:cNvSpPr/>
          <p:nvPr/>
        </p:nvSpPr>
        <p:spPr>
          <a:xfrm>
            <a:off x="141703" y="1476920"/>
            <a:ext cx="2077800" cy="176776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Phase 4 Priority</a:t>
            </a:r>
            <a:endParaRPr sz="10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58;p1">
            <a:extLst>
              <a:ext uri="{FF2B5EF4-FFF2-40B4-BE49-F238E27FC236}">
                <a16:creationId xmlns:a16="http://schemas.microsoft.com/office/drawing/2014/main" id="{72EA2851-15D1-4524-A28A-7FA4075130AA}"/>
              </a:ext>
            </a:extLst>
          </p:cNvPr>
          <p:cNvSpPr/>
          <p:nvPr/>
        </p:nvSpPr>
        <p:spPr>
          <a:xfrm>
            <a:off x="2268324" y="1509121"/>
            <a:ext cx="6751499" cy="131228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1400"/>
            </a:pPr>
            <a:r>
              <a:rPr lang="en-US" sz="900" dirty="0">
                <a:latin typeface="Calibri"/>
                <a:ea typeface="Calibri"/>
                <a:cs typeface="Calibri"/>
                <a:sym typeface="Calibri"/>
              </a:rPr>
              <a:t>(  ) Mental Health, (  ) Isolation and access to on-line programs, (   ) CHA work, Ot</a:t>
            </a:r>
            <a:r>
              <a:rPr lang="en-US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her: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A07DE590BA0947AACF25EC1A9B1128" ma:contentTypeVersion="16" ma:contentTypeDescription="Create a new document." ma:contentTypeScope="" ma:versionID="437ccf23da0f7c5329aabdf58ad6a77d">
  <xsd:schema xmlns:xsd="http://www.w3.org/2001/XMLSchema" xmlns:xs="http://www.w3.org/2001/XMLSchema" xmlns:p="http://schemas.microsoft.com/office/2006/metadata/properties" xmlns:ns2="69e71891-7358-4360-990c-9eb87fda870f" xmlns:ns3="0a9b2476-2e5c-445d-8e5f-236d5adcc946" targetNamespace="http://schemas.microsoft.com/office/2006/metadata/properties" ma:root="true" ma:fieldsID="9d2a2d0020430a7a9bb79e47d58d8f95" ns2:_="" ns3:_="">
    <xsd:import namespace="69e71891-7358-4360-990c-9eb87fda870f"/>
    <xsd:import namespace="0a9b2476-2e5c-445d-8e5f-236d5adcc9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71891-7358-4360-990c-9eb87fda87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1126cd2-bad7-4546-bc4a-b320700d82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9b2476-2e5c-445d-8e5f-236d5adcc94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af8f4c6-7c29-4c03-a476-3de6949633c3}" ma:internalName="TaxCatchAll" ma:showField="CatchAllData" ma:web="0a9b2476-2e5c-445d-8e5f-236d5adcc9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9b2476-2e5c-445d-8e5f-236d5adcc946" xsi:nil="true"/>
    <lcf76f155ced4ddcb4097134ff3c332f xmlns="69e71891-7358-4360-990c-9eb87fda870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2215DE6-4007-43B6-9CFB-248011CAF0B5}"/>
</file>

<file path=customXml/itemProps2.xml><?xml version="1.0" encoding="utf-8"?>
<ds:datastoreItem xmlns:ds="http://schemas.openxmlformats.org/officeDocument/2006/customXml" ds:itemID="{84107651-CB2B-45A4-AA1B-7D422B2D4B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768C1B-6E0F-4A88-AFBA-911540AA6853}">
  <ds:schemaRefs>
    <ds:schemaRef ds:uri="http://schemas.microsoft.com/office/infopath/2007/PartnerControls"/>
    <ds:schemaRef ds:uri="http://schemas.microsoft.com/office/2006/documentManagement/types"/>
    <ds:schemaRef ds:uri="abeec330-2a36-4a3a-a834-df42aedb2c28"/>
    <ds:schemaRef ds:uri="http://purl.org/dc/terms/"/>
    <ds:schemaRef ds:uri="fbb3233f-4d5a-48d1-a61a-85eb6dab4bf5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146</Words>
  <Application>Microsoft Office PowerPoint</Application>
  <PresentationFormat>On-screen Show (16:9)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Elissa Hermolin</dc:creator>
  <cp:lastModifiedBy>Elissa Hermolin</cp:lastModifiedBy>
  <cp:revision>15</cp:revision>
  <dcterms:modified xsi:type="dcterms:W3CDTF">2022-06-08T21:52:33Z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0x01010082A07DE590BA0947AACF25EC1A9B1128</vt:lpwstr>
  </property>
</Properties>
</file>